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47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BFAD24"/>
    <a:srgbClr val="CD1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23"/>
  </p:normalViewPr>
  <p:slideViewPr>
    <p:cSldViewPr snapToGrid="0" snapToObjects="1">
      <p:cViewPr varScale="1">
        <p:scale>
          <a:sx n="103" d="100"/>
          <a:sy n="103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23468-7A02-4642-A961-960591A4CA4A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C0444-7F89-D64E-A737-065CFA478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9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Greeting…hope everyone had a good time at the reception last night. Thanks to Chris Erickson for her work putting it together…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7A62ED-C888-44AD-8A48-81B2B63E3D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68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117A6-43D1-8041-94F0-5849E2FFF5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0EB7C3-CB31-E54B-A42A-230966E02C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C0033-152D-414A-BA5E-E0D5AA327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CAAA-FF6C-D541-A064-273C5C219461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8D1188-1B13-D14C-B6C7-1CB3E0DB9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B9EFD-0689-614C-9D1B-39C8D701B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49EE1-E41C-734A-B001-F8924AE9F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351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D3216-ED69-9045-9265-88A82D539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0B46FF-F932-204C-BAF6-717BDC7B01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473A2-EC38-C74E-A517-1DC19CD9E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CAAA-FF6C-D541-A064-273C5C219461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5E2C5-B19D-B147-8393-79EF0B855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18397-7736-1D49-945D-998EAF6DA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49EE1-E41C-734A-B001-F8924AE9F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846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55202E-08E3-C947-A9A2-DD6DA80CD1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D41DC5-0CB6-7345-972D-4B3417DE08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3D251-96EA-D441-BDAF-528526730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CAAA-FF6C-D541-A064-273C5C219461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2E39B1-FF6D-5244-BE13-4813FD7AD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0AE8F-5D15-DD4D-B45E-D4E154777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49EE1-E41C-734A-B001-F8924AE9F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991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F54BA-70B7-4ADC-99DF-D461562159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8319" y="2297904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4400" baseline="0"/>
            </a:lvl1pPr>
          </a:lstStyle>
          <a:p>
            <a:r>
              <a:rPr lang="en-US" sz="4400" baseline="0" dirty="0"/>
              <a:t>Text</a:t>
            </a:r>
            <a:endParaRPr lang="en-US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422195A0-62EF-4261-A348-ECD9C9D1E3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5757" y="271273"/>
            <a:ext cx="11484767" cy="70027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anchor="b"/>
          <a:lstStyle>
            <a:lvl1pPr marL="0" indent="0" algn="ctr">
              <a:buNone/>
              <a:defRPr sz="4000" b="1" u="sng" baseline="0">
                <a:solidFill>
                  <a:srgbClr val="9B193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Slide Title</a:t>
            </a:r>
          </a:p>
        </p:txBody>
      </p:sp>
    </p:spTree>
    <p:extLst>
      <p:ext uri="{BB962C8B-B14F-4D97-AF65-F5344CB8AC3E}">
        <p14:creationId xmlns:p14="http://schemas.microsoft.com/office/powerpoint/2010/main" val="3367814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D3F90-CD51-A840-A5C7-2EA94165C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DE8B6-7245-3A4A-A813-A18A8C8CC9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6B0F4-0252-304D-84E6-BDCE7F4EE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CAAA-FF6C-D541-A064-273C5C219461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981767-EC9A-174E-8567-A4F78610A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31D22-2A4E-554F-9CF5-6D9D5A894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49EE1-E41C-734A-B001-F8924AE9F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449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EA356-D1AA-3A46-A028-CF98F45CD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884C94-EAA1-5D48-B366-13C9828473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0822D-4191-4040-AA19-D81E705C9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CAAA-FF6C-D541-A064-273C5C219461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B7BDA-5D5B-0344-BD9D-7BFCB2ABD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412FD-786C-1346-982F-C6443EEAB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49EE1-E41C-734A-B001-F8924AE9F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461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13F44-F5BF-EE40-A0FB-C05E9E674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CFC1F-911B-6342-B0FF-8B3393728F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6742A5-AA22-DE4F-B25E-9DFB9EDF65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50AAB3-F3F4-4E46-8A3F-6CDF1B244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CAAA-FF6C-D541-A064-273C5C219461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D181EC-544D-AD4D-8F68-76E1B701C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EA59FC-1A77-BD4F-B7FA-3874657BA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49EE1-E41C-734A-B001-F8924AE9F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315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EE763-BCDD-5F4B-8CD8-80622D20E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ACE5CD-D2B0-9D4C-8FB1-38E9AD1BD1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618E73-F943-F24B-AD8A-223BC3A42F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468710-401D-8F45-A420-57C52F7514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3A9525-5C2E-FD4B-9B9B-715C272E96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784423-FCF7-6142-972C-D0E3D3871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CAAA-FF6C-D541-A064-273C5C219461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1D4CB-78BF-7D4B-A73E-8300A2AB0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3BB121-96AB-D640-ADA3-E342D428D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49EE1-E41C-734A-B001-F8924AE9F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286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E09B1-F96D-5D44-8625-D7C4F2CA7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6542BA-F9E6-A048-92BB-C16A886AA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CAAA-FF6C-D541-A064-273C5C219461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3B434E-6D73-B646-8EA2-B4571B058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6F63F9-1F00-6F4A-9A2E-D47C7927C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49EE1-E41C-734A-B001-F8924AE9F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58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58AC3F-E931-DD45-9959-2C3DFC659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CAAA-FF6C-D541-A064-273C5C219461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863CB1-9E6F-1542-A0A1-8A8D5B09D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FBC102-9C6D-D442-917E-55B9A04D3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49EE1-E41C-734A-B001-F8924AE9F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52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EBE04-A5C7-A746-B1E7-F092D7CF2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7DFC8-D00F-9541-A710-E94EECB674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B203E0-7BB6-1747-B98B-424F3162D1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5634FD-91A4-C148-B2AD-97AF6D3DC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CAAA-FF6C-D541-A064-273C5C219461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21784C-6CF9-7C4B-86B8-3AA382753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B82B48-96B5-7243-8CE6-3D78CC701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49EE1-E41C-734A-B001-F8924AE9F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49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D11B6-4065-5148-9C4B-0E43786A0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E53F41-5807-254F-991C-5DFCE747ED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EC9BA2-1409-E644-B223-8E7838C4A3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A6F9A5-6336-9C4C-928D-41D12BE2A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CAAA-FF6C-D541-A064-273C5C219461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CBD5DA-A506-2F4F-8249-65A0D5C86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410630-7103-E245-87AD-12529A7ED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49EE1-E41C-734A-B001-F8924AE9F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760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2B54A3-D3F3-1248-851F-CEADBF7F2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B730DF-1951-0149-9461-07638D55D9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889C11-5F9B-A944-8A49-B0769DB7BF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6CAAA-FF6C-D541-A064-273C5C219461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C1C9D7-B441-1D43-9F09-9F05416A94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D1F48-BB43-2B40-8E7C-D6FE99EE44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49EE1-E41C-734A-B001-F8924AE9F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63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shop.fgiguidelines.org/products/list" TargetMode="External"/><Relationship Id="rId5" Type="http://schemas.openxmlformats.org/officeDocument/2006/relationships/hyperlink" Target="http://www.fgiguidelines.org/" TargetMode="External"/><Relationship Id="rId4" Type="http://schemas.openxmlformats.org/officeDocument/2006/relationships/hyperlink" Target="https://www.youtube.com/@facilityguidelinesinstitut697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BE2B0-7672-480D-B4AA-DE00A9D09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8545" y="504303"/>
            <a:ext cx="8638076" cy="1206361"/>
          </a:xfrm>
        </p:spPr>
        <p:txBody>
          <a:bodyPr>
            <a:normAutofit fontScale="90000"/>
          </a:bodyPr>
          <a:lstStyle/>
          <a:p>
            <a:r>
              <a:rPr lang="en-US" sz="5400" b="1" dirty="0">
                <a:solidFill>
                  <a:srgbClr val="BFAD24"/>
                </a:solidFill>
                <a:latin typeface="Georgia" panose="02040502050405020303" pitchFamily="18" charset="0"/>
                <a:ea typeface="Gungsuh" panose="02030600000101010101" pitchFamily="18" charset="-127"/>
                <a:cs typeface="Kokila" panose="020B0502040204020203" pitchFamily="34" charset="0"/>
              </a:rPr>
              <a:t>Announcement: Adoption of the 2018 </a:t>
            </a:r>
            <a:r>
              <a:rPr lang="en-US" sz="5400" b="1" i="1" dirty="0">
                <a:solidFill>
                  <a:srgbClr val="BFAD24"/>
                </a:solidFill>
                <a:latin typeface="Georgia" panose="02040502050405020303" pitchFamily="18" charset="0"/>
                <a:ea typeface="Gungsuh" panose="02030600000101010101" pitchFamily="18" charset="-127"/>
                <a:cs typeface="Kokila" panose="020B0502040204020203" pitchFamily="34" charset="0"/>
              </a:rPr>
              <a:t>Guidelines</a:t>
            </a:r>
            <a:endParaRPr lang="en-US" sz="4800" b="1" i="1" dirty="0">
              <a:solidFill>
                <a:srgbClr val="BFAD24"/>
              </a:solidFill>
              <a:latin typeface="Georgia" panose="02040502050405020303" pitchFamily="18" charset="0"/>
              <a:ea typeface="Gungsuh" panose="02030600000101010101" pitchFamily="18" charset="-127"/>
              <a:cs typeface="Kokila" panose="020B0502040204020203" pitchFamily="34" charset="0"/>
            </a:endParaRPr>
          </a:p>
        </p:txBody>
      </p:sp>
      <p:pic>
        <p:nvPicPr>
          <p:cNvPr id="4" name="Picture 3" descr="A close up of a sign&#10;&#10;Description generated with high confidence">
            <a:extLst>
              <a:ext uri="{FF2B5EF4-FFF2-40B4-BE49-F238E27FC236}">
                <a16:creationId xmlns:a16="http://schemas.microsoft.com/office/drawing/2014/main" id="{65200986-413B-48DC-953D-315FCE674F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38" y="727169"/>
            <a:ext cx="2131333" cy="7606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47E3DA-E7DB-44C5-B7B6-4DF0C19590E0}"/>
              </a:ext>
            </a:extLst>
          </p:cNvPr>
          <p:cNvSpPr txBox="1"/>
          <p:nvPr/>
        </p:nvSpPr>
        <p:spPr>
          <a:xfrm>
            <a:off x="5289631" y="2107728"/>
            <a:ext cx="643825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2018 FGI </a:t>
            </a:r>
            <a:r>
              <a:rPr lang="en-US" i="1" dirty="0"/>
              <a:t>Guidelines for Design and Construction</a:t>
            </a:r>
            <a:r>
              <a:rPr lang="en-US" dirty="0"/>
              <a:t> has been adopted by </a:t>
            </a:r>
            <a:r>
              <a:rPr lang="en-US" i="1" dirty="0">
                <a:solidFill>
                  <a:srgbClr val="0432FF"/>
                </a:solidFill>
              </a:rPr>
              <a:t>[insert state name] </a:t>
            </a:r>
            <a:r>
              <a:rPr lang="en-US" dirty="0"/>
              <a:t>for </a:t>
            </a:r>
            <a:r>
              <a:rPr lang="en-US" i="1" dirty="0">
                <a:solidFill>
                  <a:srgbClr val="0432FF"/>
                </a:solidFill>
              </a:rPr>
              <a:t>[insert facility types adopted]</a:t>
            </a:r>
            <a:r>
              <a:rPr lang="en-US" dirty="0"/>
              <a:t>. </a:t>
            </a:r>
            <a:r>
              <a:rPr lang="en-US" i="1" dirty="0">
                <a:solidFill>
                  <a:srgbClr val="0432FF"/>
                </a:solidFill>
              </a:rPr>
              <a:t>[Name of licensing authority] </a:t>
            </a:r>
            <a:r>
              <a:rPr lang="en-US" dirty="0"/>
              <a:t>will begin applying these new requirements to all plans for new construction or major renovations on </a:t>
            </a:r>
            <a:r>
              <a:rPr lang="en-US" i="1" dirty="0">
                <a:solidFill>
                  <a:srgbClr val="0432FF"/>
                </a:solidFill>
              </a:rPr>
              <a:t>[date]</a:t>
            </a:r>
            <a:r>
              <a:rPr lang="en-US" dirty="0"/>
              <a:t>. </a:t>
            </a:r>
          </a:p>
          <a:p>
            <a:endParaRPr lang="en-US" dirty="0"/>
          </a:p>
          <a:p>
            <a:r>
              <a:rPr lang="en-US" dirty="0"/>
              <a:t>Webinars on the 2018 edition are available free of charge on </a:t>
            </a:r>
            <a:r>
              <a:rPr lang="en-US" dirty="0">
                <a:hlinkClick r:id="rId4"/>
              </a:rPr>
              <a:t>youtube.com</a:t>
            </a:r>
            <a:r>
              <a:rPr lang="en-US" dirty="0"/>
              <a:t>. Learn more about the webinars and the 2018 </a:t>
            </a:r>
            <a:r>
              <a:rPr lang="en-US" i="1" dirty="0"/>
              <a:t>Guidelines </a:t>
            </a:r>
            <a:r>
              <a:rPr lang="en-US" dirty="0"/>
              <a:t>at </a:t>
            </a:r>
            <a:r>
              <a:rPr lang="en-US" dirty="0">
                <a:hlinkClick r:id="rId5"/>
              </a:rPr>
              <a:t>www.fgiguidelines.org</a:t>
            </a:r>
            <a:r>
              <a:rPr lang="en-US" dirty="0"/>
              <a:t>. Purchase paperbacks or digital subscriptions to the 2018 </a:t>
            </a:r>
            <a:r>
              <a:rPr lang="en-US" i="1" dirty="0"/>
              <a:t>Guidelines</a:t>
            </a:r>
            <a:r>
              <a:rPr lang="en-US" dirty="0"/>
              <a:t> at </a:t>
            </a:r>
            <a:r>
              <a:rPr lang="en-US" dirty="0">
                <a:hlinkClick r:id="rId6"/>
              </a:rPr>
              <a:t>https://shop.fgiguidelines.org</a:t>
            </a:r>
            <a:r>
              <a:rPr lang="en-US" dirty="0"/>
              <a:t>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B3C374-DE32-44A6-A3E5-794862DC6700}"/>
              </a:ext>
            </a:extLst>
          </p:cNvPr>
          <p:cNvSpPr/>
          <p:nvPr/>
        </p:nvSpPr>
        <p:spPr>
          <a:xfrm>
            <a:off x="0" y="6050604"/>
            <a:ext cx="12192000" cy="807396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2000" b="1" dirty="0"/>
              <a:t>FACILITY GUIDELINES INSTITUTE</a:t>
            </a:r>
          </a:p>
          <a:p>
            <a:pPr algn="ctr"/>
            <a:r>
              <a:rPr lang="en-US" b="1" dirty="0"/>
              <a:t>The keystone to planning, design, and construction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63BCA5-434B-824C-8413-89AC5347FFB2}"/>
              </a:ext>
            </a:extLst>
          </p:cNvPr>
          <p:cNvSpPr txBox="1"/>
          <p:nvPr/>
        </p:nvSpPr>
        <p:spPr>
          <a:xfrm>
            <a:off x="6252134" y="5325661"/>
            <a:ext cx="4282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333333"/>
                </a:solidFill>
              </a:rPr>
              <a:t>Effective Date:  </a:t>
            </a:r>
            <a:r>
              <a:rPr lang="en-US" b="1" i="1" dirty="0">
                <a:solidFill>
                  <a:srgbClr val="CD1D47"/>
                </a:solidFill>
              </a:rPr>
              <a:t>[date]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0C4974E-3903-0447-80B3-98319BC8275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4" t="9607" r="3814" b="18779"/>
          <a:stretch/>
        </p:blipFill>
        <p:spPr>
          <a:xfrm>
            <a:off x="136064" y="2110676"/>
            <a:ext cx="4887197" cy="28593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8DAF82-5BA5-5B4C-9855-3F56D8247282}"/>
              </a:ext>
            </a:extLst>
          </p:cNvPr>
          <p:cNvSpPr txBox="1"/>
          <p:nvPr/>
        </p:nvSpPr>
        <p:spPr>
          <a:xfrm>
            <a:off x="-486137" y="6123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590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149</Words>
  <Application>Microsoft Office PowerPoint</Application>
  <PresentationFormat>Widescreen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Georgia</vt:lpstr>
      <vt:lpstr>Office Theme</vt:lpstr>
      <vt:lpstr>Announcement: Adoption of the 2018 Guidelines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Livingston</dc:creator>
  <cp:lastModifiedBy>Yvonne Chiarelli</cp:lastModifiedBy>
  <cp:revision>8</cp:revision>
  <dcterms:created xsi:type="dcterms:W3CDTF">2019-08-08T17:24:03Z</dcterms:created>
  <dcterms:modified xsi:type="dcterms:W3CDTF">2023-01-17T18:01:16Z</dcterms:modified>
</cp:coreProperties>
</file>